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986" r:id="rId3"/>
    <p:sldId id="998" r:id="rId4"/>
    <p:sldId id="997" r:id="rId5"/>
    <p:sldId id="991" r:id="rId6"/>
    <p:sldId id="992" r:id="rId7"/>
    <p:sldId id="993" r:id="rId8"/>
    <p:sldId id="994" r:id="rId9"/>
    <p:sldId id="995" r:id="rId10"/>
    <p:sldId id="996"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2025/5/27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训练五年级上册英语译林版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2025/5/27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215991"/>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5200" dirty="0">
                <a:solidFill>
                  <a:srgbClr val="70AD47">
                    <a:lumMod val="75000"/>
                  </a:srgbClr>
                </a:solidFill>
                <a:ea typeface="楷体" panose="02010609060101010101" pitchFamily="49" charset="-122"/>
                <a:cs typeface="Times New Roman" panose="02020603050405020304" pitchFamily="18" charset="0"/>
              </a:rPr>
              <a:t>Unit  7  At weekends</a:t>
            </a:r>
            <a:r>
              <a:rPr lang="en-US" altLang="zh-CN" sz="5200" dirty="0" smtClean="0">
                <a:solidFill>
                  <a:srgbClr val="70AD47">
                    <a:lumMod val="75000"/>
                  </a:srgbClr>
                </a:solidFill>
                <a:ea typeface="楷体" panose="02010609060101010101" pitchFamily="49" charset="-122"/>
                <a:cs typeface="Times New Roman" panose="02020603050405020304" pitchFamily="18" charset="0"/>
              </a:rPr>
              <a:t/>
            </a:r>
            <a:br>
              <a:rPr lang="en-US" altLang="zh-CN" sz="5200" dirty="0" smtClean="0">
                <a:solidFill>
                  <a:srgbClr val="70AD47">
                    <a:lumMod val="75000"/>
                  </a:srgbClr>
                </a:solidFill>
                <a:ea typeface="楷体" panose="02010609060101010101" pitchFamily="49" charset="-122"/>
                <a:cs typeface="Times New Roman" panose="02020603050405020304" pitchFamily="18" charset="0"/>
              </a:rPr>
            </a:br>
            <a:r>
              <a:rPr lang="zh-CN" altLang="en-US" sz="4000" dirty="0">
                <a:solidFill>
                  <a:prstClr val="black"/>
                </a:solidFill>
                <a:cs typeface="Times New Roman" panose="02020603050405020304" pitchFamily="18" charset="0"/>
              </a:rPr>
              <a:t>竞赛思维园地  </a:t>
            </a:r>
            <a:r>
              <a:rPr lang="en-US" altLang="zh-CN" sz="4000" dirty="0">
                <a:solidFill>
                  <a:prstClr val="black"/>
                </a:solidFill>
                <a:cs typeface="Times New Roman" panose="02020603050405020304" pitchFamily="18" charset="0"/>
              </a:rPr>
              <a:t>ENGLISH  CONTEST</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53868"/>
          </a:xfrm>
        </p:spPr>
        <p:txBody>
          <a:bodyPr/>
          <a:lstStyle/>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the most important thing for Pat at the moment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Writing a new cookbook.	B. Being successful at school.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Selling cheese to a restaurant.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78582" y="2636912"/>
            <a:ext cx="11368120"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由最后一段可知，</a:t>
            </a:r>
            <a:r>
              <a:rPr lang="en-US" altLang="zh-CN" dirty="0">
                <a:cs typeface="Times New Roman" panose="02020603050405020304" pitchFamily="18" charset="0"/>
              </a:rPr>
              <a:t>Pat</a:t>
            </a:r>
            <a:r>
              <a:rPr lang="zh-CN" altLang="zh-CN" dirty="0">
                <a:cs typeface="Times New Roman" panose="02020603050405020304" pitchFamily="18" charset="0"/>
              </a:rPr>
              <a:t>说目前在生活中更重要的事是</a:t>
            </a:r>
            <a:r>
              <a:rPr lang="en-US" altLang="zh-CN" dirty="0">
                <a:cs typeface="Times New Roman" panose="02020603050405020304" pitchFamily="18" charset="0"/>
              </a:rPr>
              <a:t>doing well in my studies</a:t>
            </a:r>
            <a:r>
              <a:rPr lang="zh-CN" altLang="zh-CN" dirty="0">
                <a:cs typeface="宋体" panose="02010600030101010101" pitchFamily="2" charset="-122"/>
              </a:rPr>
              <a:t>（</a:t>
            </a:r>
            <a:r>
              <a:rPr lang="zh-CN" altLang="zh-CN" dirty="0">
                <a:ea typeface="楷体" panose="02010609060101010101" pitchFamily="49" charset="-122"/>
                <a:cs typeface="Times New Roman" panose="02020603050405020304" pitchFamily="18" charset="0"/>
              </a:rPr>
              <a:t>搞好学业</a:t>
            </a:r>
            <a:r>
              <a:rPr lang="zh-CN" altLang="zh-CN" dirty="0">
                <a:cs typeface="宋体" panose="02010600030101010101" pitchFamily="2" charset="-122"/>
              </a:rPr>
              <a:t>）</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65386" y="83671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850558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92177"/>
            <a:ext cx="11485848" cy="1216743"/>
          </a:xfrm>
        </p:spPr>
        <p:txBody>
          <a:bodyPr/>
          <a:lstStyle/>
          <a:p>
            <a:pPr algn="dist" hangingPunct="0">
              <a:spcAft>
                <a:spcPts val="0"/>
              </a:spcAft>
              <a:tabLst>
                <a:tab pos="630555" algn="l"/>
                <a:tab pos="3150870" algn="l"/>
                <a:tab pos="6391275" algn="l"/>
              </a:tabLst>
            </a:pP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Listen</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write</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correct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answer</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gap.</a:t>
            </a:r>
            <a:r>
              <a:rPr lang="en-US"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听录音</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在空白处写出正确</a:t>
            </a:r>
            <a:r>
              <a:rPr lang="zh-CN" altLang="zh-CN" sz="26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a:t>
            </a:r>
            <a:endParaRPr lang="en-US" altLang="zh-CN" sz="26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630555" algn="l"/>
                <a:tab pos="3150870" algn="l"/>
                <a:tab pos="6391275" algn="l"/>
              </a:tabLst>
            </a:pPr>
            <a:r>
              <a:rPr lang="zh-CN" altLang="zh-CN" sz="26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答案。</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5竞赛1.eps" descr="id:2147497695;FounderCES"/>
          <p:cNvPicPr/>
          <p:nvPr/>
        </p:nvPicPr>
        <p:blipFill>
          <a:blip r:embed="rId2"/>
          <a:stretch>
            <a:fillRect/>
          </a:stretch>
        </p:blipFill>
        <p:spPr>
          <a:xfrm>
            <a:off x="3646934" y="620688"/>
            <a:ext cx="5294630" cy="869950"/>
          </a:xfrm>
          <a:prstGeom prst="rect">
            <a:avLst/>
          </a:prstGeom>
        </p:spPr>
      </p:pic>
      <p:sp>
        <p:nvSpPr>
          <p:cNvPr id="5" name="内容占位符 1"/>
          <p:cNvSpPr txBox="1">
            <a:spLocks/>
          </p:cNvSpPr>
          <p:nvPr/>
        </p:nvSpPr>
        <p:spPr bwMode="auto">
          <a:xfrm>
            <a:off x="380696" y="2475644"/>
            <a:ext cx="11485848"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3740">
              <a:spcAft>
                <a:spcPts val="0"/>
              </a:spcAft>
            </a:pP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You’ll be able to see a very special film in the city this weekend</a:t>
            </a:r>
            <a:r>
              <a:rPr lang="en-US" altLang="zh-CN" sz="2600"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It’s called </a:t>
            </a:r>
            <a:r>
              <a:rPr lang="en-US" altLang="zh-CN" sz="2600" b="1" i="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Runner</a:t>
            </a: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and it was actually filmed in our own city</a:t>
            </a:r>
            <a:r>
              <a:rPr lang="en-US" altLang="zh-CN" sz="2600"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It’s a really exciting story</a:t>
            </a:r>
            <a:r>
              <a:rPr lang="en-US" altLang="zh-CN" sz="2600"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This new film’s about a doctor and the star is John Hughes, who was very successful in his last film, called </a:t>
            </a:r>
            <a:r>
              <a:rPr lang="en-US" altLang="zh-CN" sz="2600" b="1" i="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Stage</a:t>
            </a: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which was about a rock band</a:t>
            </a:r>
            <a:r>
              <a:rPr lang="en-US" altLang="zh-CN" sz="2600"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They’re showing it at the </a:t>
            </a:r>
            <a:r>
              <a:rPr lang="en-US" altLang="zh-CN" sz="2600"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Caratopia</a:t>
            </a: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Cinema</a:t>
            </a:r>
            <a:r>
              <a:rPr lang="en-US" altLang="zh-CN" sz="2600"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That’s spelled </a:t>
            </a:r>
            <a:r>
              <a:rPr lang="en-US" altLang="zh-CN" sz="2600"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C-A-R-A-T-O-P-I-A</a:t>
            </a: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which is a small cinema near the town square</a:t>
            </a:r>
            <a:r>
              <a:rPr lang="en-US" altLang="zh-CN" sz="2600"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67848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0728"/>
            <a:ext cx="11485848" cy="4534831"/>
          </a:xfrm>
        </p:spPr>
        <p:txBody>
          <a:bodyPr/>
          <a:lstStyle/>
          <a:p>
            <a:pPr indent="713740" hangingPunct="0">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You can see it from the 24th to the 31st of July</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Also, on the 28th of July some of the actors will come to talk about the film and answer your questions</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Anyway, the film begins at a quarter past eight and is an hour and a half long, so it’ll finish at a quarter to ten</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hangingPunct="0">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It’s a good idea to book tickets</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If you’re studying, they’re ten pounds fifty, and they’re thirteen pounds thirty for everyone else</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You can find more information about this interesting film on our website</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014064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97812"/>
            <a:ext cx="11485848" cy="4616648"/>
          </a:xfrm>
        </p:spPr>
        <p:txBody>
          <a:bodyPr/>
          <a:lstStyle/>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剑桥通用五级考试</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青少版官方真题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will hear a man talking about a film on the local radio.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Name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Runner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Subject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Name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cinema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ticket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a:t>
            </a:r>
            <a:r>
              <a:rPr lang="en-US" altLang="zh-CN"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713372" y="3356992"/>
            <a:ext cx="1181734" cy="523220"/>
          </a:xfrm>
          <a:prstGeom prst="rect">
            <a:avLst/>
          </a:prstGeom>
        </p:spPr>
        <p:txBody>
          <a:bodyPr wrap="none">
            <a:spAutoFit/>
          </a:bodyPr>
          <a:lstStyle/>
          <a:p>
            <a:r>
              <a:rPr lang="en-US" altLang="zh-CN" dirty="0"/>
              <a:t>doctor</a:t>
            </a:r>
            <a:endParaRPr lang="zh-CN" altLang="en-US" dirty="0"/>
          </a:p>
        </p:txBody>
      </p:sp>
      <p:sp>
        <p:nvSpPr>
          <p:cNvPr id="5" name="文本框 4"/>
          <p:cNvSpPr txBox="1"/>
          <p:nvPr/>
        </p:nvSpPr>
        <p:spPr>
          <a:xfrm>
            <a:off x="3705952" y="3913892"/>
            <a:ext cx="1741182" cy="523220"/>
          </a:xfrm>
          <a:prstGeom prst="rect">
            <a:avLst/>
          </a:prstGeom>
          <a:noFill/>
        </p:spPr>
        <p:txBody>
          <a:bodyPr wrap="none" rtlCol="0">
            <a:spAutoFit/>
          </a:bodyPr>
          <a:lstStyle/>
          <a:p>
            <a:pPr algn="ctr"/>
            <a:r>
              <a:rPr lang="en-US" altLang="zh-CN" dirty="0" err="1"/>
              <a:t>Caratopia</a:t>
            </a:r>
            <a:endParaRPr lang="zh-CN" altLang="en-US" sz="2800" b="1" kern="100" dirty="0">
              <a:solidFill>
                <a:srgbClr val="FF0000"/>
              </a:solidFill>
              <a:cs typeface="Times New Roman" panose="02020603050405020304" pitchFamily="18" charset="0"/>
            </a:endParaRPr>
          </a:p>
        </p:txBody>
      </p:sp>
      <p:sp>
        <p:nvSpPr>
          <p:cNvPr id="6" name="矩形 5"/>
          <p:cNvSpPr/>
          <p:nvPr/>
        </p:nvSpPr>
        <p:spPr>
          <a:xfrm>
            <a:off x="8128682" y="3960022"/>
            <a:ext cx="3320140" cy="523220"/>
          </a:xfrm>
          <a:prstGeom prst="rect">
            <a:avLst/>
          </a:prstGeom>
        </p:spPr>
        <p:txBody>
          <a:bodyPr wrap="none">
            <a:spAutoFit/>
          </a:bodyPr>
          <a:lstStyle/>
          <a:p>
            <a:r>
              <a:rPr lang="en-US" altLang="zh-CN" dirty="0"/>
              <a:t>24th July / July 24th</a:t>
            </a:r>
            <a:endParaRPr lang="zh-CN" altLang="en-US" dirty="0"/>
          </a:p>
        </p:txBody>
      </p:sp>
      <p:sp>
        <p:nvSpPr>
          <p:cNvPr id="7" name="文本框 6"/>
          <p:cNvSpPr txBox="1"/>
          <p:nvPr/>
        </p:nvSpPr>
        <p:spPr>
          <a:xfrm>
            <a:off x="2782838" y="4402608"/>
            <a:ext cx="6484404" cy="656846"/>
          </a:xfrm>
          <a:prstGeom prst="rect">
            <a:avLst/>
          </a:prstGeom>
          <a:noFill/>
        </p:spPr>
        <p:txBody>
          <a:bodyPr wrap="none" rtlCol="0">
            <a:spAutoFit/>
          </a:bodyPr>
          <a:lstStyle/>
          <a:p>
            <a:pPr algn="just">
              <a:lnSpc>
                <a:spcPct val="150000"/>
              </a:lnSpc>
              <a:spcAft>
                <a:spcPts val="0"/>
              </a:spcAft>
            </a:pPr>
            <a:r>
              <a:rPr lang="en-US" altLang="zh-CN" dirty="0">
                <a:cs typeface="Times New Roman" panose="02020603050405020304" pitchFamily="18" charset="0"/>
              </a:rPr>
              <a:t>8</a:t>
            </a:r>
            <a:r>
              <a:rPr lang="zh-CN" altLang="zh-CN" dirty="0">
                <a:cs typeface="Times New Roman" panose="02020603050405020304" pitchFamily="18" charset="0"/>
              </a:rPr>
              <a:t>：</a:t>
            </a:r>
            <a:r>
              <a:rPr lang="en-US" altLang="zh-CN" dirty="0">
                <a:cs typeface="Times New Roman" panose="02020603050405020304" pitchFamily="18" charset="0"/>
              </a:rPr>
              <a:t>15 / eight fifteen / a quarter past </a:t>
            </a:r>
            <a:r>
              <a:rPr lang="en-US" altLang="zh-CN" dirty="0" smtClean="0">
                <a:cs typeface="Times New Roman" panose="02020603050405020304" pitchFamily="18" charset="0"/>
              </a:rPr>
              <a:t>eight</a:t>
            </a:r>
            <a:endParaRPr lang="zh-CN" altLang="zh-CN" sz="1050" dirty="0">
              <a:solidFill>
                <a:srgbClr val="000000"/>
              </a:solidFill>
              <a:cs typeface="Times New Roman" panose="02020603050405020304" pitchFamily="18" charset="0"/>
            </a:endParaRPr>
          </a:p>
        </p:txBody>
      </p:sp>
      <p:sp>
        <p:nvSpPr>
          <p:cNvPr id="8" name="文本框 7"/>
          <p:cNvSpPr txBox="1"/>
          <p:nvPr/>
        </p:nvSpPr>
        <p:spPr>
          <a:xfrm>
            <a:off x="3715111" y="5290670"/>
            <a:ext cx="1083951" cy="523220"/>
          </a:xfrm>
          <a:prstGeom prst="rect">
            <a:avLst/>
          </a:prstGeom>
          <a:noFill/>
        </p:spPr>
        <p:txBody>
          <a:bodyPr wrap="none" rtlCol="0">
            <a:spAutoFit/>
          </a:bodyPr>
          <a:lstStyle/>
          <a:p>
            <a:pPr algn="ctr"/>
            <a:r>
              <a:rPr lang="en-US" altLang="zh-CN" dirty="0"/>
              <a:t>10</a:t>
            </a:r>
            <a:r>
              <a:rPr lang="en-US" altLang="zh-CN" dirty="0">
                <a:latin typeface="宋体" panose="02010600030101010101" pitchFamily="2" charset="-122"/>
                <a:cs typeface="Times New Roman" panose="02020603050405020304" pitchFamily="18" charset="0"/>
              </a:rPr>
              <a:t>.</a:t>
            </a:r>
            <a:r>
              <a:rPr lang="en-US" altLang="zh-CN" dirty="0"/>
              <a:t>50</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305691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26240"/>
            <a:ext cx="11485848" cy="3970318"/>
          </a:xfrm>
        </p:spPr>
        <p:txBody>
          <a:bodyPr/>
          <a:lstStyle/>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choose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correct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answer.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剑桥通用五级考试</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青少版官方真题改编</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16-year-old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Tulloch has an unusual</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不寻常的</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hobby. She makes cheese on the family farm in Australia. When she was ten, she made some herself for the first time. “It wasn’t great,” she says, “but the workers told me what I was doing wrong and that helped me to slowly get better</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竞赛2.eps" descr="id:2147497702;FounderCES"/>
          <p:cNvPicPr/>
          <p:nvPr/>
        </p:nvPicPr>
        <p:blipFill>
          <a:blip r:embed="rId2"/>
          <a:stretch>
            <a:fillRect/>
          </a:stretch>
        </p:blipFill>
        <p:spPr>
          <a:xfrm>
            <a:off x="2710830" y="764704"/>
            <a:ext cx="7376160" cy="869950"/>
          </a:xfrm>
          <a:prstGeom prst="rect">
            <a:avLst/>
          </a:prstGeom>
        </p:spPr>
      </p:pic>
    </p:spTree>
    <p:extLst>
      <p:ext uri="{BB962C8B-B14F-4D97-AF65-F5344CB8AC3E}">
        <p14:creationId xmlns:p14="http://schemas.microsoft.com/office/powerpoint/2010/main" val="112538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8500"/>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Pat always needs good milk for her cheese, but she doesn’t have to buy it. Her mother and father keep 100 cows on their farm. Pat can just ask them when she needs more.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Pat and her family make several types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不同类型</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cheese. Recently they won a prize for one of them. “It’s been great for helping customers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顾客</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find out about us,” says Pat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986817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00199"/>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Pat’s next idea is to post some online recipes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在线食谱</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cooking with cheese. But right now Pat is still at school. “Making cheese is fun and winning a prize for it is great, but doing well in my studies matters more for now.”</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769341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00199"/>
          </a:xfrm>
        </p:spPr>
        <p:txBody>
          <a:bodyPr/>
          <a:lstStyle/>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learned to make good cheese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by listening to the advice she got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by seeing how her mother did it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by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practising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home on her own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3356992"/>
            <a:ext cx="11224104" cy="1949508"/>
          </a:xfrm>
          <a:prstGeom prst="rect">
            <a:avLst/>
          </a:prstGeom>
        </p:spPr>
        <p:txBody>
          <a:bodyPr wrap="square">
            <a:spAutoFit/>
          </a:bodyPr>
          <a:lstStyle/>
          <a:p>
            <a:pPr algn="just" eaLnBrk="1">
              <a:lnSpc>
                <a:spcPct val="150000"/>
              </a:lnSpc>
              <a:spcAft>
                <a:spcPts val="0"/>
              </a:spcAft>
            </a:pPr>
            <a:r>
              <a:rPr lang="en-US" altLang="zh-CN" dirty="0">
                <a:cs typeface="Times New Roman" panose="02020603050405020304" pitchFamily="18" charset="0"/>
              </a:rPr>
              <a:t>Pat</a:t>
            </a:r>
            <a:r>
              <a:rPr lang="zh-CN" altLang="zh-CN" dirty="0">
                <a:cs typeface="Times New Roman" panose="02020603050405020304" pitchFamily="18" charset="0"/>
              </a:rPr>
              <a:t>能够做出美味的奶酪是因为她家农场的工人告诉了她哪里做得不对，从而帮助了她</a:t>
            </a:r>
            <a:r>
              <a:rPr lang="zh-CN" altLang="zh-CN" dirty="0">
                <a:cs typeface="宋体" panose="02010600030101010101" pitchFamily="2" charset="-122"/>
              </a:rPr>
              <a:t>（</a:t>
            </a:r>
            <a:r>
              <a:rPr lang="en-US" altLang="zh-CN" dirty="0">
                <a:cs typeface="Times New Roman" panose="02020603050405020304" pitchFamily="18" charset="0"/>
              </a:rPr>
              <a:t>the workers told me what I was doing wrong and that helped </a:t>
            </a:r>
            <a:r>
              <a:rPr lang="zh-CN" altLang="zh-CN" dirty="0">
                <a:cs typeface="宋体" panose="02010600030101010101" pitchFamily="2" charset="-122"/>
              </a:rPr>
              <a:t>）</a:t>
            </a:r>
            <a:r>
              <a:rPr lang="zh-CN" altLang="zh-CN" dirty="0">
                <a:cs typeface="Times New Roman" panose="02020603050405020304" pitchFamily="18" charset="0"/>
              </a:rPr>
              <a:t>。也就是说，她听从了得到的建议。</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10630" y="836712"/>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321520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53868"/>
          </a:xfrm>
        </p:spPr>
        <p:txBody>
          <a:bodyPr/>
          <a:lstStyle/>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does Pat get the milk for her cheese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From 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neighbour’s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farm.	B. Her father helps her to buy it.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Her parents give it to her.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50590" y="2681870"/>
            <a:ext cx="11296112" cy="1384995"/>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Pat</a:t>
            </a:r>
            <a:r>
              <a:rPr lang="zh-CN" altLang="zh-CN" dirty="0">
                <a:cs typeface="Times New Roman" panose="02020603050405020304" pitchFamily="18" charset="0"/>
              </a:rPr>
              <a:t>制作奶酪所需的牛奶来自她父母农场里的奶牛。文章解释说，制作奶酪时，</a:t>
            </a:r>
            <a:r>
              <a:rPr lang="en-US" altLang="zh-CN" dirty="0">
                <a:cs typeface="Times New Roman" panose="02020603050405020304" pitchFamily="18" charset="0"/>
              </a:rPr>
              <a:t>Pat </a:t>
            </a:r>
            <a:r>
              <a:rPr lang="zh-CN" altLang="zh-CN" dirty="0">
                <a:cs typeface="Times New Roman" panose="02020603050405020304" pitchFamily="18" charset="0"/>
              </a:rPr>
              <a:t>需要更多牛奶时，只要向他们要就可以了。</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29630" y="856963"/>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660017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TotalTime>
  <Words>417</Words>
  <Application>Microsoft Office PowerPoint</Application>
  <PresentationFormat>自定义</PresentationFormat>
  <Paragraphs>39</Paragraphs>
  <Slides>10</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10</vt:i4>
      </vt:variant>
    </vt:vector>
  </HeadingPairs>
  <TitlesOfParts>
    <vt:vector size="17"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342</cp:revision>
  <dcterms:created xsi:type="dcterms:W3CDTF">2020-11-06T05:24:00Z</dcterms:created>
  <dcterms:modified xsi:type="dcterms:W3CDTF">2025-05-27T10:52:26Z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